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63" r:id="rId10"/>
    <p:sldId id="262" r:id="rId11"/>
    <p:sldId id="257" r:id="rId12"/>
    <p:sldId id="258" r:id="rId13"/>
    <p:sldId id="259" r:id="rId14"/>
    <p:sldId id="260" r:id="rId15"/>
    <p:sldId id="281" r:id="rId16"/>
    <p:sldId id="261" r:id="rId17"/>
    <p:sldId id="264" r:id="rId18"/>
    <p:sldId id="265" r:id="rId19"/>
    <p:sldId id="266" r:id="rId20"/>
    <p:sldId id="267" r:id="rId21"/>
    <p:sldId id="271" r:id="rId22"/>
    <p:sldId id="268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5428" autoAdjust="0"/>
  </p:normalViewPr>
  <p:slideViewPr>
    <p:cSldViewPr snapToGrid="0">
      <p:cViewPr varScale="1">
        <p:scale>
          <a:sx n="111" d="100"/>
          <a:sy n="111" d="100"/>
        </p:scale>
        <p:origin x="546" y="78"/>
      </p:cViewPr>
      <p:guideLst/>
    </p:cSldViewPr>
  </p:slideViewPr>
  <p:outlineViewPr>
    <p:cViewPr>
      <p:scale>
        <a:sx n="33" d="100"/>
        <a:sy n="33" d="100"/>
      </p:scale>
      <p:origin x="0" y="-184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003D-EAFD-48D9-A573-715BF22CC268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F8CC4-1834-4194-930B-8966BE37A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2801B-2224-4EDE-84FD-A8AE76D51A0E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F8DA-135D-4AFA-AC38-7B0F94E1B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F8DA-135D-4AFA-AC38-7B0F94E1B2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7384BE6-E335-4707-9D6D-260B1DA08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31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Meat &amp; Poultry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Pork: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Meat from a pig</a:t>
            </a:r>
            <a:r>
              <a:rPr lang="en-US" sz="7200" dirty="0" smtClean="0"/>
              <a:t>.</a:t>
            </a:r>
          </a:p>
          <a:p>
            <a:r>
              <a:rPr lang="en-US" sz="7200" dirty="0"/>
              <a:t>Mild flavor.</a:t>
            </a:r>
            <a:endParaRPr lang="en-US" sz="7200" b="1" dirty="0"/>
          </a:p>
        </p:txBody>
      </p:sp>
      <p:pic>
        <p:nvPicPr>
          <p:cNvPr id="4" name="Picture 3" title="Picture of a P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218" y="2935705"/>
            <a:ext cx="4228151" cy="334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Beef: Cattle more than one year old.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Some cuts of meat are </a:t>
            </a:r>
            <a:r>
              <a:rPr lang="en-US" sz="3200" dirty="0" smtClean="0"/>
              <a:t>more-tender </a:t>
            </a:r>
            <a:r>
              <a:rPr lang="en-US" sz="3200" dirty="0"/>
              <a:t>than others. The two main reasons for this are muscle movement and age. </a:t>
            </a:r>
            <a:endParaRPr lang="en-US" sz="3200" dirty="0" smtClean="0"/>
          </a:p>
          <a:p>
            <a:r>
              <a:rPr lang="en-US" sz="3200" dirty="0" smtClean="0"/>
              <a:t>Marbling </a:t>
            </a:r>
            <a:r>
              <a:rPr lang="en-US" sz="3200" dirty="0"/>
              <a:t>is small white flecks of fat that melt during cooking making the meat more flavorful. Cuts with marbling are also </a:t>
            </a:r>
            <a:r>
              <a:rPr lang="en-US" sz="3200" dirty="0" smtClean="0"/>
              <a:t>more-tender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Ground </a:t>
            </a:r>
            <a:r>
              <a:rPr lang="en-US" sz="3200" dirty="0"/>
              <a:t>beef is available with different amounts of fat.</a:t>
            </a:r>
          </a:p>
        </p:txBody>
      </p:sp>
    </p:spTree>
    <p:extLst>
      <p:ext uri="{BB962C8B-B14F-4D97-AF65-F5344CB8AC3E}">
        <p14:creationId xmlns:p14="http://schemas.microsoft.com/office/powerpoint/2010/main" val="23165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Veal: Calves (young cattle), usually one to three months old.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Mild </a:t>
            </a:r>
            <a:r>
              <a:rPr lang="en-US" sz="6000" dirty="0" smtClean="0"/>
              <a:t>flavor</a:t>
            </a:r>
          </a:p>
          <a:p>
            <a:r>
              <a:rPr lang="en-US" sz="6000" dirty="0" smtClean="0"/>
              <a:t>Firm texture</a:t>
            </a:r>
          </a:p>
          <a:p>
            <a:r>
              <a:rPr lang="en-US" sz="6000" dirty="0" smtClean="0"/>
              <a:t>Light</a:t>
            </a:r>
            <a:r>
              <a:rPr lang="en-US" sz="6000" dirty="0"/>
              <a:t>, gray-pink color </a:t>
            </a:r>
            <a:endParaRPr lang="en-US" sz="6000" dirty="0" smtClean="0"/>
          </a:p>
          <a:p>
            <a:r>
              <a:rPr lang="en-US" sz="6000" dirty="0" smtClean="0"/>
              <a:t>Very </a:t>
            </a:r>
            <a:r>
              <a:rPr lang="en-US" sz="6000" dirty="0"/>
              <a:t>little fat.</a:t>
            </a:r>
          </a:p>
        </p:txBody>
      </p:sp>
      <p:pic>
        <p:nvPicPr>
          <p:cNvPr id="4" name="Picture 3" title="Picture of a Cal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37" y="3461827"/>
            <a:ext cx="4080961" cy="30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Lamb: Sheep less than a year old.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Unique</a:t>
            </a:r>
          </a:p>
          <a:p>
            <a:r>
              <a:rPr lang="en-US" sz="6000" dirty="0"/>
              <a:t>M</a:t>
            </a:r>
            <a:r>
              <a:rPr lang="en-US" sz="6000" dirty="0" smtClean="0"/>
              <a:t>ild flavor</a:t>
            </a:r>
          </a:p>
          <a:p>
            <a:r>
              <a:rPr lang="en-US" sz="6000" dirty="0"/>
              <a:t>B</a:t>
            </a:r>
            <a:r>
              <a:rPr lang="en-US" sz="6000" dirty="0" smtClean="0"/>
              <a:t>right</a:t>
            </a:r>
            <a:r>
              <a:rPr lang="en-US" sz="6000" dirty="0"/>
              <a:t>, pink-red </a:t>
            </a:r>
            <a:r>
              <a:rPr lang="en-US" sz="6000" dirty="0" smtClean="0"/>
              <a:t>color</a:t>
            </a:r>
          </a:p>
          <a:p>
            <a:r>
              <a:rPr lang="en-US" sz="6000" dirty="0"/>
              <a:t>B</a:t>
            </a:r>
            <a:r>
              <a:rPr lang="en-US" sz="6000" dirty="0" smtClean="0"/>
              <a:t>rittle </a:t>
            </a:r>
            <a:r>
              <a:rPr lang="en-US" sz="6000" dirty="0"/>
              <a:t>white fat. </a:t>
            </a:r>
          </a:p>
        </p:txBody>
      </p:sp>
      <p:pic>
        <p:nvPicPr>
          <p:cNvPr id="4" name="Picture 3" title="Picture of a Sheep (Lamb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318" y="3705726"/>
            <a:ext cx="4443596" cy="29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Poultry: </a:t>
            </a:r>
            <a:r>
              <a:rPr lang="en-US" sz="4800" dirty="0"/>
              <a:t>any bird raised for food.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Most of the fat in poultry is attached to the </a:t>
            </a:r>
            <a:r>
              <a:rPr lang="en-US" sz="3200" dirty="0" smtClean="0"/>
              <a:t>skin.</a:t>
            </a:r>
          </a:p>
          <a:p>
            <a:r>
              <a:rPr lang="en-US" sz="3200" dirty="0" smtClean="0"/>
              <a:t>Within </a:t>
            </a:r>
            <a:r>
              <a:rPr lang="en-US" sz="3200" dirty="0"/>
              <a:t>poultry, there are two types of meats—white and dark. The different colors are based on the different locations and uses of the muscles. </a:t>
            </a:r>
            <a:endParaRPr lang="en-US" sz="3200" dirty="0" smtClean="0"/>
          </a:p>
          <a:p>
            <a:pPr lvl="1"/>
            <a:r>
              <a:rPr lang="en-US" sz="3200" dirty="0" smtClean="0"/>
              <a:t>Dark </a:t>
            </a:r>
            <a:r>
              <a:rPr lang="en-US" sz="3200" dirty="0"/>
              <a:t>meats occur in the legs. Dark meat generally has more flavor and fat than the white meat. </a:t>
            </a:r>
            <a:endParaRPr lang="en-US" sz="3200" dirty="0" smtClean="0"/>
          </a:p>
          <a:p>
            <a:pPr lvl="1"/>
            <a:r>
              <a:rPr lang="en-US" sz="3200" dirty="0" smtClean="0"/>
              <a:t>White </a:t>
            </a:r>
            <a:r>
              <a:rPr lang="en-US" sz="3200" dirty="0"/>
              <a:t>meat is generally large pieces and a mild flavor. </a:t>
            </a:r>
          </a:p>
        </p:txBody>
      </p:sp>
    </p:spTree>
    <p:extLst>
      <p:ext uri="{BB962C8B-B14F-4D97-AF65-F5344CB8AC3E}">
        <p14:creationId xmlns:p14="http://schemas.microsoft.com/office/powerpoint/2010/main" val="15614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10131425" cy="1456267"/>
          </a:xfrm>
        </p:spPr>
        <p:txBody>
          <a:bodyPr/>
          <a:lstStyle/>
          <a:p>
            <a:r>
              <a:rPr lang="en-US" b="1" dirty="0" smtClean="0"/>
              <a:t>Different Types of Fowl</a:t>
            </a:r>
            <a:endParaRPr lang="en-US" b="1" dirty="0"/>
          </a:p>
        </p:txBody>
      </p:sp>
      <p:pic>
        <p:nvPicPr>
          <p:cNvPr id="4" name="Content Placeholder 3" title="Different Types of Fowl Pic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329" y="1087466"/>
            <a:ext cx="7587343" cy="5610564"/>
          </a:xfrm>
        </p:spPr>
      </p:pic>
    </p:spTree>
    <p:extLst>
      <p:ext uri="{BB962C8B-B14F-4D97-AF65-F5344CB8AC3E}">
        <p14:creationId xmlns:p14="http://schemas.microsoft.com/office/powerpoint/2010/main" val="1897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inspection &amp; grading of meat &amp; 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65888"/>
            <a:ext cx="10131425" cy="3649133"/>
          </a:xfrm>
        </p:spPr>
        <p:txBody>
          <a:bodyPr>
            <a:noAutofit/>
          </a:bodyPr>
          <a:lstStyle/>
          <a:p>
            <a:r>
              <a:rPr lang="en-US" sz="3200" dirty="0"/>
              <a:t>All meat and poultry sold in the United States must be inspected for safety and wholesomeness. 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USDA also grades meats and poultry. Grading is classifying products according to quality. </a:t>
            </a:r>
          </a:p>
        </p:txBody>
      </p:sp>
      <p:pic>
        <p:nvPicPr>
          <p:cNvPr id="4" name="Picture 6" descr="USDA Pr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9418" y="5242798"/>
            <a:ext cx="1409700" cy="1028700"/>
          </a:xfrm>
          <a:prstGeom prst="rect">
            <a:avLst/>
          </a:prstGeom>
        </p:spPr>
      </p:pic>
      <p:pic>
        <p:nvPicPr>
          <p:cNvPr id="5" name="Picture 8" descr="USDA Cho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57" y="5299948"/>
            <a:ext cx="1409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SDA Sel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4896" y="5338048"/>
            <a:ext cx="13335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Grading of Meat and Poultry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Grading </a:t>
            </a:r>
            <a:r>
              <a:rPr lang="en-US" sz="3600" dirty="0"/>
              <a:t>of meats is based on marbling, maturity, and muscle conformation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Common </a:t>
            </a:r>
            <a:r>
              <a:rPr lang="en-US" sz="3600" dirty="0"/>
              <a:t>Beef Grades are: Prime, Choice, and </a:t>
            </a:r>
            <a:r>
              <a:rPr lang="en-US" sz="3600" dirty="0" smtClean="0"/>
              <a:t>Select</a:t>
            </a:r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Grading of poultry is based on size and quality. </a:t>
            </a:r>
            <a:endParaRPr lang="en-US" sz="3600" dirty="0" smtClean="0"/>
          </a:p>
          <a:p>
            <a:r>
              <a:rPr lang="en-US" sz="3600" dirty="0" smtClean="0"/>
              <a:t>Grading </a:t>
            </a:r>
            <a:r>
              <a:rPr lang="en-US" sz="3600" dirty="0"/>
              <a:t>is voluntary and helps meatpackers market their products.</a:t>
            </a:r>
          </a:p>
        </p:txBody>
      </p:sp>
    </p:spTree>
    <p:extLst>
      <p:ext uri="{BB962C8B-B14F-4D97-AF65-F5344CB8AC3E}">
        <p14:creationId xmlns:p14="http://schemas.microsoft.com/office/powerpoint/2010/main" val="2961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Preparation Techniques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46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Cooking methods for less tender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Braising</a:t>
            </a:r>
          </a:p>
          <a:p>
            <a:r>
              <a:rPr lang="en-US" sz="6000" dirty="0" smtClean="0"/>
              <a:t>Stewing</a:t>
            </a:r>
            <a:endParaRPr lang="en-US" sz="6000" dirty="0"/>
          </a:p>
        </p:txBody>
      </p:sp>
      <p:pic>
        <p:nvPicPr>
          <p:cNvPr id="4" name="Picture 3" title="Braising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168" y="1667124"/>
            <a:ext cx="4063583" cy="2704130"/>
          </a:xfrm>
          <a:prstGeom prst="rect">
            <a:avLst/>
          </a:prstGeom>
        </p:spPr>
      </p:pic>
      <p:pic>
        <p:nvPicPr>
          <p:cNvPr id="5" name="Picture 4" title="Stewing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085" y="3922296"/>
            <a:ext cx="4248050" cy="28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Functions of Protein in the Body: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5326" y="1752600"/>
            <a:ext cx="11686674" cy="5105400"/>
          </a:xfrm>
        </p:spPr>
        <p:txBody>
          <a:bodyPr rtlCol="0">
            <a:normAutofit/>
          </a:bodyPr>
          <a:lstStyle/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2000" b="1" dirty="0" smtClean="0"/>
              <a:t>Growth and Maintenance</a:t>
            </a:r>
          </a:p>
          <a:p>
            <a:pPr marL="640080" lvl="1" indent="-27432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hair, eyes, teeth, skin, muscles, bones, every cell in your body!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2000" b="1" dirty="0" smtClean="0"/>
              <a:t>Enzymes</a:t>
            </a:r>
            <a:r>
              <a:rPr lang="en-US" sz="2000" dirty="0" smtClean="0"/>
              <a:t> (most are proteins)</a:t>
            </a:r>
          </a:p>
          <a:p>
            <a:pPr marL="640080" lvl="1" indent="-27432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needed for chemical reactions in your body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2000" b="1" dirty="0" smtClean="0"/>
              <a:t>Hormones</a:t>
            </a:r>
            <a:r>
              <a:rPr lang="en-US" sz="2000" dirty="0" smtClean="0"/>
              <a:t> (some are proteins)</a:t>
            </a:r>
          </a:p>
          <a:p>
            <a:pPr marL="640080" lvl="1" indent="-27432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regulate chemical conditions in the body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2000" b="1" dirty="0" smtClean="0"/>
              <a:t>Antibodies</a:t>
            </a:r>
            <a:r>
              <a:rPr lang="en-US" sz="2000" dirty="0" smtClean="0"/>
              <a:t> (are proteins)</a:t>
            </a:r>
          </a:p>
          <a:p>
            <a:pPr marL="640080" lvl="1" indent="-27432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/>
              <a:t>fight foreign invaders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2000" b="1" dirty="0" smtClean="0"/>
              <a:t>Fluid Balance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2000" dirty="0" smtClean="0"/>
              <a:t>	-attracts and maintains water and aids in other chemical fluid levels.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r>
              <a:rPr lang="en-US" sz="2000" b="1" dirty="0" smtClean="0"/>
              <a:t>Energy</a:t>
            </a:r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Can provide energy if you do not get enough carbohydrates and fats in your diet.</a:t>
            </a:r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This means that the protein you eat is used for energy (to keep you alive) instead of for the other main functions of growth and maintenance.  </a:t>
            </a:r>
            <a:r>
              <a:rPr lang="en-US" sz="2000" dirty="0" smtClean="0">
                <a:sym typeface="Wingdings" pitchFamily="2" charset="2"/>
              </a:rPr>
              <a:t></a:t>
            </a:r>
          </a:p>
          <a:p>
            <a:pPr marL="274320" indent="-274320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40080" lvl="1" indent="-274320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marL="640080" lvl="1" indent="-274320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9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Cooking methods for tender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Broil</a:t>
            </a:r>
          </a:p>
          <a:p>
            <a:r>
              <a:rPr lang="en-US" sz="4400" dirty="0" smtClean="0"/>
              <a:t>Grill</a:t>
            </a:r>
          </a:p>
          <a:p>
            <a:r>
              <a:rPr lang="en-US" sz="4400" dirty="0" smtClean="0"/>
              <a:t>Roast</a:t>
            </a:r>
          </a:p>
          <a:p>
            <a:r>
              <a:rPr lang="en-US" sz="4400" dirty="0" smtClean="0"/>
              <a:t>Sauté</a:t>
            </a:r>
          </a:p>
          <a:p>
            <a:r>
              <a:rPr lang="en-US" sz="4400" dirty="0" smtClean="0"/>
              <a:t>Fry</a:t>
            </a:r>
            <a:endParaRPr lang="en-US" sz="4400" dirty="0"/>
          </a:p>
        </p:txBody>
      </p:sp>
      <p:pic>
        <p:nvPicPr>
          <p:cNvPr id="4" name="Picture 3" title="Broiling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76" y="1642310"/>
            <a:ext cx="2857500" cy="1600200"/>
          </a:xfrm>
          <a:prstGeom prst="rect">
            <a:avLst/>
          </a:prstGeom>
        </p:spPr>
      </p:pic>
      <p:pic>
        <p:nvPicPr>
          <p:cNvPr id="5" name="Picture 4" title="Grilling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01" y="2214033"/>
            <a:ext cx="2619375" cy="1752600"/>
          </a:xfrm>
          <a:prstGeom prst="rect">
            <a:avLst/>
          </a:prstGeom>
        </p:spPr>
      </p:pic>
      <p:pic>
        <p:nvPicPr>
          <p:cNvPr id="6" name="Picture 5" title="Roasting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388" y="2625892"/>
            <a:ext cx="2143125" cy="2143125"/>
          </a:xfrm>
          <a:prstGeom prst="rect">
            <a:avLst/>
          </a:prstGeom>
        </p:spPr>
      </p:pic>
      <p:pic>
        <p:nvPicPr>
          <p:cNvPr id="7" name="Picture 6" title="Saute Pictu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907" y="4053416"/>
            <a:ext cx="2524125" cy="1809750"/>
          </a:xfrm>
          <a:prstGeom prst="rect">
            <a:avLst/>
          </a:prstGeom>
        </p:spPr>
      </p:pic>
      <p:pic>
        <p:nvPicPr>
          <p:cNvPr id="8" name="Picture 7" title="Frying Pic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713" y="4817534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Internal Cooking Temperatures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Whole meats - 145°F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Seafood</a:t>
            </a:r>
          </a:p>
          <a:p>
            <a:r>
              <a:rPr lang="en-US" sz="4000" dirty="0" smtClean="0"/>
              <a:t>Pork</a:t>
            </a:r>
          </a:p>
          <a:p>
            <a:r>
              <a:rPr lang="en-US" sz="4000" dirty="0"/>
              <a:t>B</a:t>
            </a:r>
            <a:r>
              <a:rPr lang="en-US" sz="4000" dirty="0" smtClean="0"/>
              <a:t>eef</a:t>
            </a:r>
          </a:p>
          <a:p>
            <a:r>
              <a:rPr lang="en-US" sz="4000" dirty="0" smtClean="0"/>
              <a:t>Veal</a:t>
            </a:r>
          </a:p>
          <a:p>
            <a:r>
              <a:rPr lang="en-US" sz="4000" dirty="0"/>
              <a:t>L</a:t>
            </a:r>
            <a:r>
              <a:rPr lang="en-US" sz="4000" dirty="0" smtClean="0"/>
              <a:t>amb</a:t>
            </a:r>
            <a:endParaRPr lang="en-US" sz="4000" dirty="0"/>
          </a:p>
        </p:txBody>
      </p:sp>
      <p:pic>
        <p:nvPicPr>
          <p:cNvPr id="4" name="Picture 3" title="145 Degrees Internal Cooking Tempera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74" y="1678251"/>
            <a:ext cx="4764505" cy="476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 meats (pork, beef, veal, lamb) – 155°F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ground meats are processed the surface bacteria can be ground and mixed throughout product. This is why it is important to cook ground products to a higher internal temperature than other cuts</a:t>
            </a:r>
          </a:p>
        </p:txBody>
      </p:sp>
    </p:spTree>
    <p:extLst>
      <p:ext uri="{BB962C8B-B14F-4D97-AF65-F5344CB8AC3E}">
        <p14:creationId xmlns:p14="http://schemas.microsoft.com/office/powerpoint/2010/main" val="1054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Poultry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Whole </a:t>
            </a:r>
            <a:r>
              <a:rPr lang="en-US" sz="6000" dirty="0"/>
              <a:t>or </a:t>
            </a:r>
            <a:r>
              <a:rPr lang="en-US" sz="6000" dirty="0" smtClean="0"/>
              <a:t>ground</a:t>
            </a:r>
          </a:p>
          <a:p>
            <a:r>
              <a:rPr lang="en-US" sz="6000" dirty="0" smtClean="0"/>
              <a:t>165°F</a:t>
            </a:r>
            <a:endParaRPr lang="en-US" sz="6000" dirty="0"/>
          </a:p>
        </p:txBody>
      </p:sp>
      <p:pic>
        <p:nvPicPr>
          <p:cNvPr id="4" name="Picture 3" title="165 Degrees Internal Cooking Tempera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59" y="1584603"/>
            <a:ext cx="5594341" cy="37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/>
              <a:t>Meats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74826"/>
            <a:ext cx="4952999" cy="4625975"/>
          </a:xfrm>
        </p:spPr>
        <p:txBody>
          <a:bodyPr rtlCol="0">
            <a:noAutofit/>
          </a:bodyPr>
          <a:lstStyle/>
          <a:p>
            <a:pPr marL="438912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Meat comes from the muscle of the animal.</a:t>
            </a:r>
          </a:p>
          <a:p>
            <a:pPr marL="438912" indent="-320040"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  <a:p>
            <a:pPr marL="438912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There are two types of muscles:</a:t>
            </a:r>
          </a:p>
          <a:p>
            <a:pPr marL="438912" indent="-320040"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  <a:p>
            <a:pPr marL="925322" lvl="1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Muscles used to </a:t>
            </a:r>
            <a:r>
              <a:rPr lang="en-US" sz="2800" b="1" dirty="0" smtClean="0"/>
              <a:t>support </a:t>
            </a:r>
            <a:r>
              <a:rPr lang="en-US" sz="2800" dirty="0" smtClean="0"/>
              <a:t>the animal</a:t>
            </a:r>
          </a:p>
          <a:p>
            <a:pPr marL="996125" lvl="2" indent="-320040"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/>
          </a:p>
          <a:p>
            <a:pPr marL="925322" lvl="1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Muscles used to </a:t>
            </a:r>
            <a:r>
              <a:rPr lang="en-US" sz="2800" b="1" dirty="0" smtClean="0"/>
              <a:t>move </a:t>
            </a:r>
            <a:r>
              <a:rPr lang="en-US" sz="2800" dirty="0" smtClean="0"/>
              <a:t>the animal</a:t>
            </a:r>
          </a:p>
        </p:txBody>
      </p:sp>
      <p:pic>
        <p:nvPicPr>
          <p:cNvPr id="14340" name="Picture 3" title="Cuts of the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905001"/>
            <a:ext cx="6523028" cy="4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Muscles to SUPPORT the Animal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1774826"/>
            <a:ext cx="5053263" cy="4625975"/>
          </a:xfrm>
        </p:spPr>
        <p:txBody>
          <a:bodyPr/>
          <a:lstStyle/>
          <a:p>
            <a:pPr marL="633222" indent="-514350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3200" dirty="0"/>
              <a:t>Muscles used to </a:t>
            </a:r>
            <a:r>
              <a:rPr lang="en-US" sz="3200" b="1" dirty="0" smtClean="0"/>
              <a:t>support </a:t>
            </a:r>
            <a:r>
              <a:rPr lang="en-US" sz="3200" dirty="0" smtClean="0"/>
              <a:t>the animal are:</a:t>
            </a:r>
            <a:endParaRPr lang="en-US" sz="3200" dirty="0"/>
          </a:p>
          <a:p>
            <a:pPr marL="731012" lvl="1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b="1" dirty="0" smtClean="0"/>
              <a:t>tender</a:t>
            </a:r>
            <a:r>
              <a:rPr lang="en-US" sz="3200" dirty="0" smtClean="0"/>
              <a:t>, </a:t>
            </a:r>
            <a:r>
              <a:rPr lang="en-US" sz="3200" dirty="0"/>
              <a:t>so </a:t>
            </a:r>
            <a:r>
              <a:rPr lang="en-US" sz="3200" dirty="0" smtClean="0"/>
              <a:t>needs </a:t>
            </a:r>
            <a:r>
              <a:rPr lang="en-US" sz="3200" dirty="0"/>
              <a:t>to be cooked for a </a:t>
            </a:r>
            <a:r>
              <a:rPr lang="en-US" sz="3200" b="1" dirty="0" smtClean="0"/>
              <a:t>short </a:t>
            </a:r>
            <a:r>
              <a:rPr lang="en-US" sz="3200" dirty="0" smtClean="0"/>
              <a:t>period </a:t>
            </a:r>
            <a:r>
              <a:rPr lang="en-US" sz="3200" dirty="0"/>
              <a:t>of time</a:t>
            </a:r>
          </a:p>
          <a:p>
            <a:pPr marL="731012" lvl="1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b="1" dirty="0" smtClean="0"/>
              <a:t>flavorful </a:t>
            </a:r>
            <a:r>
              <a:rPr lang="en-US" sz="3200" dirty="0"/>
              <a:t>because </a:t>
            </a:r>
            <a:r>
              <a:rPr lang="en-US" sz="3200" dirty="0" smtClean="0"/>
              <a:t>has marbled fat</a:t>
            </a:r>
            <a:endParaRPr lang="en-US" sz="3200" dirty="0"/>
          </a:p>
          <a:p>
            <a:pPr marL="731012" lvl="1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b="1" dirty="0" smtClean="0"/>
              <a:t>expensive</a:t>
            </a:r>
            <a:endParaRPr lang="en-US" sz="3200" b="1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5364" name="Picture 5" title="Muscles to Support the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774826"/>
            <a:ext cx="6501442" cy="436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6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Muscles to MOVE the Animal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251"/>
            <a:ext cx="4648200" cy="4625975"/>
          </a:xfrm>
        </p:spPr>
        <p:txBody>
          <a:bodyPr rtlCol="0">
            <a:normAutofit/>
          </a:bodyPr>
          <a:lstStyle/>
          <a:p>
            <a:pPr marL="438912" indent="-320040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633222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Muscles used to </a:t>
            </a:r>
            <a:r>
              <a:rPr lang="en-US" sz="3200" b="1" dirty="0" smtClean="0"/>
              <a:t>move</a:t>
            </a:r>
            <a:r>
              <a:rPr lang="en-US" sz="3200" dirty="0" smtClean="0"/>
              <a:t> the animal are:</a:t>
            </a:r>
          </a:p>
          <a:p>
            <a:pPr marL="731012" lvl="1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b="1" dirty="0" smtClean="0"/>
              <a:t>tough</a:t>
            </a:r>
            <a:r>
              <a:rPr lang="en-US" sz="3200" dirty="0" smtClean="0"/>
              <a:t>, so needs to be cooked for a </a:t>
            </a:r>
            <a:r>
              <a:rPr lang="en-US" sz="3200" b="1" dirty="0" smtClean="0"/>
              <a:t>long</a:t>
            </a:r>
            <a:r>
              <a:rPr lang="en-US" sz="3200" dirty="0" smtClean="0"/>
              <a:t> period of time</a:t>
            </a:r>
          </a:p>
          <a:p>
            <a:pPr marL="731012" lvl="1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b="1" dirty="0" smtClean="0"/>
              <a:t>less flavorful </a:t>
            </a:r>
            <a:r>
              <a:rPr lang="en-US" sz="3200" dirty="0" smtClean="0"/>
              <a:t>because has little fat</a:t>
            </a:r>
          </a:p>
          <a:p>
            <a:pPr marL="731012" lvl="1" indent="-320040">
              <a:spcAft>
                <a:spcPts val="0"/>
              </a:spcAft>
              <a:buFont typeface="Wingdings 2"/>
              <a:buChar char=""/>
              <a:defRPr/>
            </a:pPr>
            <a:r>
              <a:rPr lang="en-US" sz="3200" b="1" dirty="0" smtClean="0"/>
              <a:t>inexpensive</a:t>
            </a:r>
          </a:p>
          <a:p>
            <a:pPr marL="996125" lvl="2" indent="-320040"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16388" name="Picture 2" title="Muscles to Move the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022116"/>
            <a:ext cx="6878052" cy="462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6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Tenderness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You can produce tenderness in less tender cuts of meat by</a:t>
            </a:r>
          </a:p>
          <a:p>
            <a:pPr lvl="1" eaLnBrk="1" hangingPunct="1"/>
            <a:r>
              <a:rPr lang="en-US" altLang="en-US" sz="2800" dirty="0" smtClean="0"/>
              <a:t>Marinating with acid</a:t>
            </a:r>
          </a:p>
          <a:p>
            <a:pPr lvl="1" eaLnBrk="1" hangingPunct="1"/>
            <a:r>
              <a:rPr lang="en-US" altLang="en-US" sz="2800" dirty="0" smtClean="0"/>
              <a:t>Pounding</a:t>
            </a:r>
          </a:p>
          <a:p>
            <a:pPr lvl="1" eaLnBrk="1" hangingPunct="1"/>
            <a:r>
              <a:rPr lang="en-US" altLang="en-US" sz="2800" dirty="0" smtClean="0"/>
              <a:t>Moist heat cooking</a:t>
            </a:r>
          </a:p>
          <a:p>
            <a:pPr lvl="1" eaLnBrk="1" hangingPunct="1"/>
            <a:r>
              <a:rPr lang="en-US" altLang="en-US" sz="2800" dirty="0" smtClean="0"/>
              <a:t>Commercial tenderizers</a:t>
            </a:r>
          </a:p>
          <a:p>
            <a:pPr lvl="1" eaLnBrk="1" hangingPunct="1"/>
            <a:r>
              <a:rPr lang="en-US" altLang="en-US" sz="2800" dirty="0" smtClean="0"/>
              <a:t>Grinding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17412" name="Picture 2" title="Tenderizing Meat with a Ma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16" y="3774239"/>
            <a:ext cx="33528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Meat Labels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1" y="1774826"/>
            <a:ext cx="4495799" cy="4625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The label tells three main things about the meat:</a:t>
            </a:r>
          </a:p>
          <a:p>
            <a:pPr marL="971550" lvl="1" indent="-514350">
              <a:buFont typeface="Corbel" panose="020B0503020204020204" pitchFamily="34" charset="0"/>
              <a:buAutoNum type="arabicPeriod"/>
            </a:pPr>
            <a:r>
              <a:rPr lang="en-US" altLang="en-US" sz="3600" dirty="0" smtClean="0"/>
              <a:t>Kind of meat</a:t>
            </a:r>
          </a:p>
          <a:p>
            <a:pPr marL="971550" lvl="1" indent="-514350">
              <a:buFont typeface="Corbel" panose="020B0503020204020204" pitchFamily="34" charset="0"/>
              <a:buAutoNum type="arabicPeriod"/>
            </a:pPr>
            <a:r>
              <a:rPr lang="en-US" altLang="en-US" sz="3600" dirty="0" smtClean="0"/>
              <a:t>Wholesale cut</a:t>
            </a:r>
          </a:p>
          <a:p>
            <a:pPr marL="971550" lvl="1" indent="-514350">
              <a:buFont typeface="Corbel" panose="020B0503020204020204" pitchFamily="34" charset="0"/>
              <a:buAutoNum type="arabicPeriod"/>
            </a:pPr>
            <a:r>
              <a:rPr lang="en-US" altLang="en-US" sz="3600" dirty="0" smtClean="0"/>
              <a:t>Retail cut</a:t>
            </a:r>
          </a:p>
        </p:txBody>
      </p:sp>
      <p:pic>
        <p:nvPicPr>
          <p:cNvPr id="18436" name="Picture 2" title="Examples of Meat L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853" y="1568115"/>
            <a:ext cx="6888080" cy="459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mic Sans MS" pitchFamily="66" charset="0"/>
              </a:rPr>
              <a:t>Wholesale Cuts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572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Comic Sans MS" panose="030F0702030302020204" pitchFamily="66" charset="0"/>
              </a:rPr>
              <a:t>Wholesale cuts</a:t>
            </a:r>
          </a:p>
          <a:p>
            <a:pPr lvl="1" eaLnBrk="1" hangingPunct="1"/>
            <a:r>
              <a:rPr lang="en-US" altLang="en-US" sz="3200" b="1" dirty="0">
                <a:latin typeface="Comic Sans MS" panose="030F0702030302020204" pitchFamily="66" charset="0"/>
              </a:rPr>
              <a:t>the part of the animal the meat came from</a:t>
            </a:r>
            <a:r>
              <a:rPr lang="en-US" altLang="en-US" sz="3200" dirty="0">
                <a:latin typeface="Comic Sans MS" panose="030F0702030302020204" pitchFamily="66" charset="0"/>
              </a:rPr>
              <a:t>… such as rib, sirloin, shoulder</a:t>
            </a:r>
          </a:p>
          <a:p>
            <a:pPr lvl="1" eaLnBrk="1" hangingPunct="1"/>
            <a:r>
              <a:rPr lang="en-US" altLang="en-US" sz="3200" dirty="0">
                <a:latin typeface="Comic Sans MS" panose="030F0702030302020204" pitchFamily="66" charset="0"/>
              </a:rPr>
              <a:t>larger cuts</a:t>
            </a:r>
          </a:p>
          <a:p>
            <a:pPr lvl="1" eaLnBrk="1" hangingPunct="1"/>
            <a:r>
              <a:rPr lang="en-US" altLang="en-US" sz="3200" dirty="0">
                <a:latin typeface="Comic Sans MS" panose="030F0702030302020204" pitchFamily="66" charset="0"/>
              </a:rPr>
              <a:t>Listed 2</a:t>
            </a:r>
            <a:r>
              <a:rPr lang="en-US" altLang="en-US" sz="3200" baseline="30000" dirty="0">
                <a:latin typeface="Comic Sans MS" panose="030F0702030302020204" pitchFamily="66" charset="0"/>
              </a:rPr>
              <a:t>nd</a:t>
            </a:r>
            <a:r>
              <a:rPr lang="en-US" altLang="en-US" sz="3200" dirty="0">
                <a:latin typeface="Comic Sans MS" panose="030F0702030302020204" pitchFamily="66" charset="0"/>
              </a:rPr>
              <a:t> on label</a:t>
            </a:r>
          </a:p>
        </p:txBody>
      </p:sp>
      <p:pic>
        <p:nvPicPr>
          <p:cNvPr id="20484" name="Picture 4" descr="wholesale cu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138646"/>
            <a:ext cx="5638800" cy="5719354"/>
          </a:xfrm>
        </p:spPr>
      </p:pic>
    </p:spTree>
    <p:extLst>
      <p:ext uri="{BB962C8B-B14F-4D97-AF65-F5344CB8AC3E}">
        <p14:creationId xmlns:p14="http://schemas.microsoft.com/office/powerpoint/2010/main" val="24958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Meat</a:t>
            </a:r>
            <a:endParaRPr lang="en-US" sz="8000" dirty="0"/>
          </a:p>
        </p:txBody>
      </p:sp>
      <p:pic>
        <p:nvPicPr>
          <p:cNvPr id="4" name="Picture 2" title="Picture of Cooked Meat (Beef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8" y="2557630"/>
            <a:ext cx="5562600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6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107</TotalTime>
  <Words>607</Words>
  <Application>Microsoft Office PowerPoint</Application>
  <PresentationFormat>Widescreen</PresentationFormat>
  <Paragraphs>108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Corbel</vt:lpstr>
      <vt:lpstr>Wingdings</vt:lpstr>
      <vt:lpstr>Wingdings 2</vt:lpstr>
      <vt:lpstr>Celestial</vt:lpstr>
      <vt:lpstr>Meat &amp; Poultry</vt:lpstr>
      <vt:lpstr>Functions of Protein in the Body:</vt:lpstr>
      <vt:lpstr>Meats</vt:lpstr>
      <vt:lpstr>Muscles to SUPPORT the Animal</vt:lpstr>
      <vt:lpstr>Muscles to MOVE the Animal</vt:lpstr>
      <vt:lpstr>Tenderness</vt:lpstr>
      <vt:lpstr>Meat Labels</vt:lpstr>
      <vt:lpstr>Wholesale Cuts</vt:lpstr>
      <vt:lpstr>Meat</vt:lpstr>
      <vt:lpstr>Pork:</vt:lpstr>
      <vt:lpstr>Beef: Cattle more than one year old.</vt:lpstr>
      <vt:lpstr>Veal: Calves (young cattle), usually one to three months old. </vt:lpstr>
      <vt:lpstr>Lamb: Sheep less than a year old. </vt:lpstr>
      <vt:lpstr>Poultry: any bird raised for food. </vt:lpstr>
      <vt:lpstr>Different Types of Fowl</vt:lpstr>
      <vt:lpstr>inspection &amp; grading of meat &amp; poultry</vt:lpstr>
      <vt:lpstr>Grading of Meat and Poultry</vt:lpstr>
      <vt:lpstr>Preparation Techniques</vt:lpstr>
      <vt:lpstr>Cooking methods for less tender cuts</vt:lpstr>
      <vt:lpstr>Cooking methods for tender cuts</vt:lpstr>
      <vt:lpstr>Internal Cooking Temperatures</vt:lpstr>
      <vt:lpstr>Whole meats - 145°F</vt:lpstr>
      <vt:lpstr>Ground meats (pork, beef, veal, lamb) – 155°F</vt:lpstr>
      <vt:lpstr>Poultry</vt:lpstr>
    </vt:vector>
  </TitlesOfParts>
  <Company>Salt Lake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&amp; Poultry</dc:title>
  <dc:creator>Kimber Christensen</dc:creator>
  <cp:lastModifiedBy>Laura Schiers</cp:lastModifiedBy>
  <cp:revision>25</cp:revision>
  <cp:lastPrinted>2017-11-30T16:36:05Z</cp:lastPrinted>
  <dcterms:created xsi:type="dcterms:W3CDTF">2017-11-28T17:22:46Z</dcterms:created>
  <dcterms:modified xsi:type="dcterms:W3CDTF">2018-01-03T22:42:47Z</dcterms:modified>
</cp:coreProperties>
</file>